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8" r:id="rId2"/>
    <p:sldId id="260" r:id="rId3"/>
    <p:sldId id="272" r:id="rId4"/>
    <p:sldId id="291" r:id="rId5"/>
    <p:sldId id="290" r:id="rId6"/>
    <p:sldId id="271" r:id="rId7"/>
    <p:sldId id="276" r:id="rId8"/>
    <p:sldId id="279" r:id="rId9"/>
    <p:sldId id="284" r:id="rId10"/>
    <p:sldId id="285" r:id="rId11"/>
    <p:sldId id="286" r:id="rId12"/>
    <p:sldId id="288" r:id="rId13"/>
    <p:sldId id="287" r:id="rId14"/>
    <p:sldId id="289" r:id="rId15"/>
    <p:sldId id="278" r:id="rId16"/>
    <p:sldId id="277" r:id="rId17"/>
    <p:sldId id="280" r:id="rId18"/>
    <p:sldId id="283" r:id="rId19"/>
    <p:sldId id="281" r:id="rId20"/>
    <p:sldId id="292" r:id="rId21"/>
  </p:sldIdLst>
  <p:sldSz cx="12192000" cy="6858000"/>
  <p:notesSz cx="6669088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BC980-922B-47A7-ADA8-9CD3E6D71CAF}" type="datetimeFigureOut">
              <a:rPr lang="fr-FR" smtClean="0"/>
              <a:pPr/>
              <a:t>23/07/2019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01414-4977-47FF-A320-F1EB25B6CEC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770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19401-35B6-41D8-A1CA-53E0CEABEB95}" type="datetimeFigureOut">
              <a:rPr lang="fr-FR"/>
              <a:pPr>
                <a:defRPr/>
              </a:pPr>
              <a:t>23/07/2019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4FED6-5E0E-4DE0-AFCE-7478A207AF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14D58-5FAB-4598-B74D-8921612606C9}" type="datetimeFigureOut">
              <a:rPr lang="fr-FR"/>
              <a:pPr>
                <a:defRPr/>
              </a:pPr>
              <a:t>23/07/2019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E0905-113B-4180-ACBF-6C228C7C80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43700-BB38-4EC0-8216-F080B50D4A99}" type="datetimeFigureOut">
              <a:rPr lang="fr-FR"/>
              <a:pPr>
                <a:defRPr/>
              </a:pPr>
              <a:t>23/07/2019</a:t>
            </a:fld>
            <a:endParaRPr lang="fr-F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DF7E2-8454-4D98-828E-990F43E81F3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20479-B2C3-437C-890B-1AB4F121D7F0}" type="datetimeFigureOut">
              <a:rPr lang="fr-FR"/>
              <a:pPr>
                <a:defRPr/>
              </a:pPr>
              <a:t>23/07/2019</a:t>
            </a:fld>
            <a:endParaRPr lang="fr-F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72A5-98A8-42DF-B46A-56E923D6E7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D7869-B78B-4B16-B792-AF9E012DE8B2}" type="datetimeFigureOut">
              <a:rPr lang="fr-FR"/>
              <a:pPr>
                <a:defRPr/>
              </a:pPr>
              <a:t>23/07/2019</a:t>
            </a:fld>
            <a:endParaRPr lang="fr-FR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148E8-F136-44EB-AA10-DA92BE22E8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95B4F-CBF9-4643-BFB2-900077576BEF}" type="datetimeFigureOut">
              <a:rPr lang="fr-FR"/>
              <a:pPr>
                <a:defRPr/>
              </a:pPr>
              <a:t>23/07/2019</a:t>
            </a:fld>
            <a:endParaRPr lang="fr-F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5952C-334A-4A0E-9490-1BC6512A47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0D4F4-A619-44C5-950A-E17057312675}" type="datetimeFigureOut">
              <a:rPr lang="fr-FR"/>
              <a:pPr>
                <a:defRPr/>
              </a:pPr>
              <a:t>23/07/2019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AC821-48B0-46F5-8956-75A01CDC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C3807-5F0B-477D-8FB2-DBA5EF7A6F9B}" type="datetimeFigureOut">
              <a:rPr lang="fr-FR"/>
              <a:pPr>
                <a:defRPr/>
              </a:pPr>
              <a:t>23/07/2019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4351-D2F7-41B0-9664-E8C134DBE33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0D976-3BE2-40B2-A0A6-626C26A0E679}" type="datetimeFigureOut">
              <a:rPr lang="fr-FR"/>
              <a:pPr>
                <a:defRPr/>
              </a:pPr>
              <a:t>23/07/2019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43A9-025D-4622-B1F2-088957AC87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77233-74B3-451E-BE46-87D761437C63}" type="datetimeFigureOut">
              <a:rPr lang="fr-FR"/>
              <a:pPr>
                <a:defRPr/>
              </a:pPr>
              <a:t>23/07/2019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339A6-9D84-4D8E-A802-B9EE6C3251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250D4-358E-4B06-923F-441EB7A6D465}" type="datetimeFigureOut">
              <a:rPr lang="fr-FR"/>
              <a:pPr>
                <a:defRPr/>
              </a:pPr>
              <a:t>23/07/2019</a:t>
            </a:fld>
            <a:endParaRPr lang="fr-F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1DB66-8915-4565-BD08-DE9BCDE022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EB68D-1B24-444A-A603-915D2D484E48}" type="datetimeFigureOut">
              <a:rPr lang="fr-FR"/>
              <a:pPr>
                <a:defRPr/>
              </a:pPr>
              <a:t>23/07/2019</a:t>
            </a:fld>
            <a:endParaRPr lang="fr-FR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8AFED-62A5-4ABB-99A3-DAF72485AC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A1C9C-FF53-44F6-A5C6-E6E10E7BFA11}" type="datetimeFigureOut">
              <a:rPr lang="fr-FR"/>
              <a:pPr>
                <a:defRPr/>
              </a:pPr>
              <a:t>23/07/2019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ADFD-D1E2-4368-AE75-E90CD82A7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F9EB2-FCD6-4714-B61F-A46A97EDAC19}" type="datetimeFigureOut">
              <a:rPr lang="fr-FR"/>
              <a:pPr>
                <a:defRPr/>
              </a:pPr>
              <a:t>23/07/2019</a:t>
            </a:fld>
            <a:endParaRPr lang="fr-FR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3BC89-7DB3-4B90-B5AD-C91AC36172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4BA7E-58C7-4427-8331-775325F973A2}" type="datetimeFigureOut">
              <a:rPr lang="fr-FR"/>
              <a:pPr>
                <a:defRPr/>
              </a:pPr>
              <a:t>23/07/2019</a:t>
            </a:fld>
            <a:endParaRPr lang="fr-F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F98D5-F7B3-45E8-870D-F9EB16BA89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08889-D5F7-46C3-9A46-350AF3EF08B0}" type="datetimeFigureOut">
              <a:rPr lang="fr-FR"/>
              <a:pPr>
                <a:defRPr/>
              </a:pPr>
              <a:t>23/07/2019</a:t>
            </a:fld>
            <a:endParaRPr lang="fr-F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AD72D-CE42-463D-8B24-BC4B392298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323B94-F145-4F17-887B-3D7BBF0C79DF}" type="datetimeFigureOut">
              <a:rPr lang="fr-FR"/>
              <a:pPr>
                <a:defRPr/>
              </a:pPr>
              <a:t>23/07/2019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19213C28-03F2-43FB-9D56-884CDBF77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s68.site.ac-strasbourg.fr/cadre-reglementaire-departemental-en-eps/" TargetMode="External"/><Relationship Id="rId2" Type="http://schemas.openxmlformats.org/officeDocument/2006/relationships/hyperlink" Target="https://www.ac-strasbourg.fr/dsden68/" TargetMode="External"/><Relationship Id="rId1" Type="http://schemas.openxmlformats.org/officeDocument/2006/relationships/slideLayout" Target="../slideLayouts/slideLayout7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>
          <a:xfrm>
            <a:off x="3303588" y="260350"/>
            <a:ext cx="6589712" cy="936625"/>
          </a:xfrm>
        </p:spPr>
        <p:txBody>
          <a:bodyPr/>
          <a:lstStyle/>
          <a:p>
            <a:r>
              <a:rPr lang="fr-FR" sz="4400" b="1">
                <a:solidFill>
                  <a:schemeClr val="tx2"/>
                </a:solidFill>
              </a:rPr>
              <a:t>L’EPS : </a:t>
            </a:r>
            <a:r>
              <a:rPr lang="fr-FR" sz="4400" b="1">
                <a:solidFill>
                  <a:schemeClr val="accent1"/>
                </a:solidFill>
              </a:rPr>
              <a:t>ses finalités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01863" y="1441450"/>
            <a:ext cx="9559925" cy="54006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r>
              <a:rPr lang="fr-FR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former un citoyen lucide, autonome, physiquement et socialement éduqué, dans le souci du vivre-ensemble.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r>
              <a:rPr lang="fr-FR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Amener les enfants et les adolescents à </a:t>
            </a:r>
            <a:r>
              <a:rPr lang="fr-FR" sz="3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rechercher le bien-être</a:t>
            </a:r>
            <a:r>
              <a:rPr lang="fr-FR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et à </a:t>
            </a:r>
            <a:r>
              <a:rPr lang="fr-FR" sz="3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se soucier de leur santé</a:t>
            </a:r>
            <a:r>
              <a:rPr lang="fr-FR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. 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r>
              <a:rPr lang="fr-FR" sz="3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Assurer l’inclusion</a:t>
            </a:r>
            <a:r>
              <a:rPr lang="fr-FR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des élèves à besoins éducatifs particuliers ou en situation de handicap. 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r>
              <a:rPr lang="fr-FR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Initier au </a:t>
            </a:r>
            <a:r>
              <a:rPr lang="fr-FR" sz="3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plaisir de la pratique sportive.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177141"/>
            <a:ext cx="98425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Des intervenants extérieurs, bénévoles ou rémunérés, peuvent-être habilités à </a:t>
            </a:r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apporter une aide matérielle à l’encadrement et à la sécurité </a:t>
            </a:r>
          </a:p>
          <a:p>
            <a:r>
              <a:rPr lang="fr-FR" sz="24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au cours d’activités scolaires dans la classe ou hors établissement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</a:p>
          <a:p>
            <a:endParaRPr lang="fr-FR" sz="2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 typeface="Wingdings"/>
              <a:buChar char="à"/>
            </a:pPr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sous la responsabilité de l’enseignant.</a:t>
            </a:r>
          </a:p>
          <a:p>
            <a:endParaRPr lang="fr-FR" sz="28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 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autorisation est délivrée par </a:t>
            </a:r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le directeur d’école</a:t>
            </a:r>
            <a:endParaRPr lang="fr-FR" sz="28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1118" y="590034"/>
            <a:ext cx="60994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Les rencontres EPS et sportives</a:t>
            </a:r>
          </a:p>
        </p:txBody>
      </p:sp>
      <p:sp>
        <p:nvSpPr>
          <p:cNvPr id="3" name="Rectangle 2"/>
          <p:cNvSpPr/>
          <p:nvPr/>
        </p:nvSpPr>
        <p:spPr>
          <a:xfrm>
            <a:off x="952500" y="1295738"/>
            <a:ext cx="108458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u="sng" dirty="0">
                <a:solidFill>
                  <a:schemeClr val="accent1">
                    <a:lumMod val="75000"/>
                  </a:schemeClr>
                </a:solidFill>
              </a:rPr>
              <a:t>La rencontre EPS :</a:t>
            </a:r>
          </a:p>
          <a:p>
            <a:endParaRPr lang="fr-FR" sz="2400" u="sng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Tx/>
              <a:buChar char="-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rencontre </a:t>
            </a:r>
            <a:r>
              <a:rPr lang="fr-FR" sz="2400" dirty="0" err="1">
                <a:solidFill>
                  <a:schemeClr val="accent1">
                    <a:lumMod val="75000"/>
                  </a:schemeClr>
                </a:solidFill>
              </a:rPr>
              <a:t>inter-classes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ou inter-écoles</a:t>
            </a:r>
          </a:p>
          <a:p>
            <a:pPr lvl="1">
              <a:buFontTx/>
              <a:buChar char="-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autorisée par le directeur d’école</a:t>
            </a:r>
          </a:p>
          <a:p>
            <a:pPr lvl="1">
              <a:buFontTx/>
              <a:buChar char="-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initiée, organisée par des enseignants, </a:t>
            </a:r>
          </a:p>
          <a:p>
            <a:pPr lvl="1">
              <a:buFontTx/>
              <a:buChar char="-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peut être coordonnée par le CPC EPS</a:t>
            </a:r>
          </a:p>
          <a:p>
            <a:pPr lvl="1"/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ASSURANCE DES ELEVES</a:t>
            </a:r>
          </a:p>
          <a:p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	Tout élève est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couvert par l’Etat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pour toutes les activités se déroulant 	strictement et gratuitement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sur le temps scolaire (activité obligatoire).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	En partie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hors temps scolaire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(activité facultative requérant de plus l’autorisation 	parentale), 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les élèves doivent être couverts par une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assurance 	individuelle 	accidents et responsabilité civile personnelle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, ou par 	un contrat d’établissement.</a:t>
            </a:r>
          </a:p>
          <a:p>
            <a:pPr lvl="1"/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1118" y="590034"/>
            <a:ext cx="60994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Les rencontres EPS et sportives</a:t>
            </a:r>
          </a:p>
        </p:txBody>
      </p:sp>
      <p:sp>
        <p:nvSpPr>
          <p:cNvPr id="3" name="Rectangle 2"/>
          <p:cNvSpPr/>
          <p:nvPr/>
        </p:nvSpPr>
        <p:spPr>
          <a:xfrm>
            <a:off x="952500" y="1295738"/>
            <a:ext cx="10845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La rencontre sportive</a:t>
            </a:r>
          </a:p>
          <a:p>
            <a:pPr lvl="1"/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- initiée et organisée par toute personne ou organisme extérieur à l’éducation nationale : USEP, et/ou collectivité territoriale, fédération sportive, club… (en convention avec l’USEP) </a:t>
            </a:r>
          </a:p>
          <a:p>
            <a:pPr marL="0" lvl="1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0" lvl="1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ASSURANCE DES ELEVES</a:t>
            </a:r>
          </a:p>
          <a:p>
            <a:r>
              <a:rPr lang="fr-FR" sz="2800" dirty="0"/>
              <a:t>	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Les élèves doivent être couverts par une assurance 	spécifique prévue par le partenaire. 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endParaRPr lang="fr-FR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L’enjeu de ces rencontres 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est de </a:t>
            </a:r>
            <a:r>
              <a:rPr lang="fr-FR" sz="2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finaliser des apprentissages en EPS 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:</a:t>
            </a:r>
          </a:p>
          <a:p>
            <a:r>
              <a:rPr lang="fr-FR" sz="2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rencontres au sein d’une école, d’une circonscription, du département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3148" y="1018739"/>
            <a:ext cx="1079005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b="1" dirty="0"/>
              <a:t> </a:t>
            </a:r>
            <a:r>
              <a:rPr lang="fr-FR" sz="2000" b="1" dirty="0"/>
              <a:t>Organiser les déplacements</a:t>
            </a:r>
            <a:endParaRPr lang="fr-FR" sz="2000" dirty="0"/>
          </a:p>
          <a:p>
            <a:pPr lvl="1">
              <a:buFontTx/>
              <a:buChar char="-"/>
            </a:pPr>
            <a:r>
              <a:rPr lang="fr-FR" sz="2000" dirty="0"/>
              <a:t> Se déplacer en groupe entier </a:t>
            </a:r>
          </a:p>
          <a:p>
            <a:pPr lvl="1">
              <a:buFontTx/>
              <a:buChar char="-"/>
            </a:pPr>
            <a:r>
              <a:rPr lang="fr-FR" sz="2000" dirty="0"/>
              <a:t> Définir des rôles : Chef de rang, serre-fil</a:t>
            </a:r>
          </a:p>
          <a:p>
            <a:pPr lvl="1">
              <a:buFontTx/>
              <a:buChar char="-"/>
            </a:pPr>
            <a:r>
              <a:rPr lang="fr-FR" sz="2000" dirty="0"/>
              <a:t> Comment traverser une rue/route</a:t>
            </a:r>
          </a:p>
          <a:p>
            <a:pPr lvl="1">
              <a:buFontTx/>
              <a:buChar char="-"/>
            </a:pPr>
            <a:r>
              <a:rPr lang="fr-FR" sz="2000" dirty="0"/>
              <a:t> Matériel à emporter : cahier d’appel, trousse de secours, tel, n° de tel de l’école, matériel nécessaire à la pratique de l’activité, tenue de sport</a:t>
            </a:r>
          </a:p>
          <a:p>
            <a:pPr lvl="1">
              <a:buFontTx/>
              <a:buChar char="-"/>
            </a:pPr>
            <a:r>
              <a:rPr lang="fr-FR" sz="2000" dirty="0"/>
              <a:t> Repérer les lieux de pratique (piscine, gymnase, itinéraire de sortie …)</a:t>
            </a:r>
          </a:p>
          <a:p>
            <a:pPr lvl="1">
              <a:buFontTx/>
              <a:buChar char="-"/>
            </a:pPr>
            <a:r>
              <a:rPr lang="fr-FR" sz="2000" dirty="0"/>
              <a:t> </a:t>
            </a:r>
            <a:r>
              <a:rPr lang="fr-FR" sz="2000" dirty="0" err="1"/>
              <a:t>Etc</a:t>
            </a:r>
            <a:r>
              <a:rPr lang="fr-FR" sz="2000" dirty="0"/>
              <a:t>…</a:t>
            </a:r>
          </a:p>
          <a:p>
            <a:pPr>
              <a:buFontTx/>
              <a:buChar char="-"/>
            </a:pPr>
            <a:endParaRPr lang="fr-FR" sz="800" b="1" dirty="0"/>
          </a:p>
          <a:p>
            <a:pPr>
              <a:buFontTx/>
              <a:buChar char="-"/>
            </a:pPr>
            <a:r>
              <a:rPr lang="fr-FR" sz="2000" b="1" dirty="0"/>
              <a:t> Anticiper la gestion des vestiaires, des toilettes</a:t>
            </a:r>
          </a:p>
          <a:p>
            <a:endParaRPr lang="fr-FR" sz="2000" b="1" dirty="0"/>
          </a:p>
          <a:p>
            <a:pPr>
              <a:buFontTx/>
              <a:buChar char="-"/>
            </a:pPr>
            <a:r>
              <a:rPr lang="fr-FR" sz="2000" b="1" dirty="0"/>
              <a:t> Choisir un</a:t>
            </a:r>
            <a:r>
              <a:rPr lang="fr-FR" sz="2000" dirty="0"/>
              <a:t> </a:t>
            </a:r>
            <a:r>
              <a:rPr lang="fr-FR" sz="2000" b="1" dirty="0"/>
              <a:t>lieu de regroupement </a:t>
            </a:r>
            <a:r>
              <a:rPr lang="fr-FR" sz="2000" dirty="0"/>
              <a:t>qui sera le même durant quelques séances : ritualiser les entrées et les sorties, les phases de verbalisation</a:t>
            </a:r>
          </a:p>
          <a:p>
            <a:endParaRPr lang="fr-FR" sz="2000" dirty="0"/>
          </a:p>
          <a:p>
            <a:pPr>
              <a:buFontTx/>
              <a:buChar char="-"/>
            </a:pPr>
            <a:r>
              <a:rPr lang="fr-FR" sz="2000" dirty="0"/>
              <a:t> </a:t>
            </a:r>
            <a:r>
              <a:rPr lang="fr-FR" sz="2000" b="1" dirty="0"/>
              <a:t>Définir les consignes de sécurité et d’organisation, les apprentissages visés (préparation écrite -&gt; docs CPC EPS 68,…)</a:t>
            </a:r>
          </a:p>
          <a:p>
            <a:endParaRPr lang="fr-FR" sz="2000" b="1" dirty="0"/>
          </a:p>
          <a:p>
            <a:pPr>
              <a:buFontTx/>
              <a:buChar char="-"/>
            </a:pPr>
            <a:r>
              <a:rPr lang="fr-FR" sz="2000" b="1" dirty="0"/>
              <a:t> Anticiper la préparation matérielle </a:t>
            </a:r>
            <a:r>
              <a:rPr lang="fr-FR" sz="2000" dirty="0"/>
              <a:t>(dossards, cerceaux, marquage au sol, équipes établies à l’avance,…)</a:t>
            </a:r>
          </a:p>
          <a:p>
            <a:r>
              <a:rPr lang="fr-FR" dirty="0"/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1193800" y="244039"/>
            <a:ext cx="1005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chemeClr val="accent3"/>
                </a:solidFill>
                <a:highlight>
                  <a:srgbClr val="FFFF00"/>
                </a:highlight>
              </a:rPr>
              <a:t>Quelques recommandations supplémentaires :</a:t>
            </a:r>
            <a:endParaRPr lang="fr-FR" sz="3200" dirty="0">
              <a:solidFill>
                <a:schemeClr val="accent3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8300" y="1018739"/>
            <a:ext cx="99949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sz="2000" b="1" dirty="0"/>
              <a:t> Prévoir des rôles différents</a:t>
            </a:r>
            <a:r>
              <a:rPr lang="fr-FR" sz="2000" dirty="0"/>
              <a:t> : observateurs et joueurs, secrétaire, chronomètre,…</a:t>
            </a:r>
          </a:p>
          <a:p>
            <a:endParaRPr lang="fr-FR" sz="2000" dirty="0"/>
          </a:p>
          <a:p>
            <a:pPr>
              <a:buFontTx/>
              <a:buChar char="-"/>
            </a:pPr>
            <a:r>
              <a:rPr lang="fr-FR" sz="2000" dirty="0"/>
              <a:t> </a:t>
            </a:r>
            <a:r>
              <a:rPr lang="fr-FR" sz="2000" b="1" dirty="0"/>
              <a:t>Réfléchir la position de l’enseignant</a:t>
            </a:r>
            <a:r>
              <a:rPr lang="fr-FR" sz="2000" dirty="0"/>
              <a:t> </a:t>
            </a:r>
          </a:p>
          <a:p>
            <a:endParaRPr lang="fr-FR" sz="2000" dirty="0"/>
          </a:p>
          <a:p>
            <a:pPr>
              <a:buFontTx/>
              <a:buChar char="-"/>
            </a:pPr>
            <a:r>
              <a:rPr lang="fr-FR" sz="2000" b="1" dirty="0"/>
              <a:t> Associer les (ou certains) élèves au rangement </a:t>
            </a:r>
          </a:p>
          <a:p>
            <a:pPr>
              <a:buFontTx/>
              <a:buChar char="-"/>
            </a:pPr>
            <a:endParaRPr lang="fr-FR" sz="2000" b="1" dirty="0"/>
          </a:p>
          <a:p>
            <a:pPr>
              <a:buFontTx/>
              <a:buChar char="-"/>
            </a:pPr>
            <a:r>
              <a:rPr lang="fr-FR" sz="2000" b="1" dirty="0"/>
              <a:t> Favoriser le temps d’activité : </a:t>
            </a:r>
            <a:r>
              <a:rPr lang="fr-FR" sz="2000" dirty="0"/>
              <a:t>Mise en place progressive des règles, permettre le réinvestissement, proposer des situations connues en jouant sur des variables,….</a:t>
            </a:r>
          </a:p>
          <a:p>
            <a:pPr>
              <a:buFontTx/>
              <a:buChar char="-"/>
            </a:pPr>
            <a:endParaRPr lang="fr-FR" sz="2000" dirty="0"/>
          </a:p>
          <a:p>
            <a:pPr>
              <a:buFontTx/>
              <a:buChar char="-"/>
            </a:pPr>
            <a:r>
              <a:rPr lang="fr-FR" sz="2000" b="1" dirty="0"/>
              <a:t> Anticiper</a:t>
            </a:r>
            <a:r>
              <a:rPr lang="fr-FR" sz="2000" dirty="0"/>
              <a:t> et </a:t>
            </a:r>
            <a:r>
              <a:rPr lang="fr-FR" sz="2000" b="1" dirty="0"/>
              <a:t>ritualiser</a:t>
            </a:r>
            <a:r>
              <a:rPr lang="fr-FR" sz="2000" dirty="0"/>
              <a:t> le démarrage et la fin de </a:t>
            </a:r>
            <a:r>
              <a:rPr lang="fr-FR" sz="2000" dirty="0" smtClean="0"/>
              <a:t>séance</a:t>
            </a:r>
          </a:p>
          <a:p>
            <a:endParaRPr lang="fr-FR" sz="2000" dirty="0" smtClean="0"/>
          </a:p>
          <a:p>
            <a:pPr>
              <a:buFontTx/>
              <a:buChar char="-"/>
            </a:pPr>
            <a:r>
              <a:rPr lang="fr-FR" sz="2000" dirty="0"/>
              <a:t> </a:t>
            </a:r>
            <a:r>
              <a:rPr lang="fr-FR" sz="2000" b="1" dirty="0" smtClean="0"/>
              <a:t>Anticiper la progressivité des apprentissages</a:t>
            </a:r>
            <a:endParaRPr lang="fr-FR" sz="2000" b="1" dirty="0"/>
          </a:p>
          <a:p>
            <a:r>
              <a:rPr lang="fr-FR" sz="2000" dirty="0"/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1193800" y="244039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200" b="1" dirty="0">
                <a:solidFill>
                  <a:schemeClr val="accent3"/>
                </a:solidFill>
              </a:rPr>
              <a:t>Quelques conseils :</a:t>
            </a:r>
            <a:endParaRPr lang="fr-FR" sz="3200" dirty="0">
              <a:solidFill>
                <a:schemeClr val="accent3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>
            <a:off x="7493179" y="4464217"/>
            <a:ext cx="533400" cy="4445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èche gauche 2">
            <a:hlinkClick r:id="rId2" action="ppaction://hlinksldjump"/>
          </p:cNvPr>
          <p:cNvSpPr/>
          <p:nvPr/>
        </p:nvSpPr>
        <p:spPr>
          <a:xfrm>
            <a:off x="11125200" y="6096000"/>
            <a:ext cx="546100" cy="482600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/>
          <a:srcRect t="3041" r="26524" b="12508"/>
          <a:stretch/>
        </p:blipFill>
        <p:spPr>
          <a:xfrm>
            <a:off x="3116687" y="90152"/>
            <a:ext cx="6130344" cy="6648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7833" r="9792" b="12000"/>
          <a:stretch>
            <a:fillRect/>
          </a:stretch>
        </p:blipFill>
        <p:spPr bwMode="auto">
          <a:xfrm>
            <a:off x="812800" y="482600"/>
            <a:ext cx="10998200" cy="610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lèche gauche 2">
            <a:hlinkClick r:id="rId3" action="ppaction://hlinksldjump"/>
          </p:cNvPr>
          <p:cNvSpPr/>
          <p:nvPr/>
        </p:nvSpPr>
        <p:spPr>
          <a:xfrm>
            <a:off x="11608337" y="5465114"/>
            <a:ext cx="546100" cy="482600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869" y="108732"/>
            <a:ext cx="10173719" cy="6614040"/>
          </a:xfrm>
          <a:prstGeom prst="rect">
            <a:avLst/>
          </a:prstGeom>
        </p:spPr>
      </p:pic>
      <p:sp>
        <p:nvSpPr>
          <p:cNvPr id="4" name="Flèche gauche 3">
            <a:hlinkClick r:id="rId3" action="ppaction://hlinksldjump"/>
          </p:cNvPr>
          <p:cNvSpPr/>
          <p:nvPr/>
        </p:nvSpPr>
        <p:spPr>
          <a:xfrm>
            <a:off x="11493500" y="6083300"/>
            <a:ext cx="546100" cy="482600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èche gauche 2">
            <a:hlinkClick r:id="rId2" action="ppaction://hlinksldjump"/>
          </p:cNvPr>
          <p:cNvSpPr/>
          <p:nvPr/>
        </p:nvSpPr>
        <p:spPr>
          <a:xfrm>
            <a:off x="11493500" y="6083300"/>
            <a:ext cx="546100" cy="482600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968" y="159845"/>
            <a:ext cx="10213200" cy="5828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èche gauche 2">
            <a:hlinkClick r:id="rId2" action="ppaction://hlinksldjump"/>
          </p:cNvPr>
          <p:cNvSpPr/>
          <p:nvPr/>
        </p:nvSpPr>
        <p:spPr>
          <a:xfrm>
            <a:off x="11493500" y="6083300"/>
            <a:ext cx="546100" cy="482600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923" y="682580"/>
            <a:ext cx="10543677" cy="5087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1825" y="207963"/>
            <a:ext cx="9593263" cy="128111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dirty="0">
                <a:solidFill>
                  <a:schemeClr val="tx2"/>
                </a:solidFill>
              </a:rPr>
              <a:t>Un parcours de formation constitué de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4 champs d’apprentissage (CA) complémentaires 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1825" y="2133600"/>
            <a:ext cx="9850438" cy="5616575"/>
          </a:xfrm>
        </p:spPr>
        <p:txBody>
          <a:bodyPr rtlCol="0">
            <a:noAutofit/>
          </a:bodyPr>
          <a:lstStyle/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CA1 :</a:t>
            </a:r>
            <a:r>
              <a:rPr lang="fr-F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Produire une performance optimale, mesurable à une échéance donnée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CA2 </a:t>
            </a:r>
            <a:r>
              <a:rPr lang="fr-F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:</a:t>
            </a:r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Adapter ses déplacements à des environnements variés 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CA3 :</a:t>
            </a: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S’exprimer devant les autres par une prestation artistique et/ou acrobatique 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CA4 : </a:t>
            </a:r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Conduire et maitriser un affrontement collectif ou interindividuel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fr-FR" sz="3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912" y="676275"/>
            <a:ext cx="9889164" cy="6035836"/>
          </a:xfrm>
          <a:prstGeom prst="rect">
            <a:avLst/>
          </a:prstGeom>
        </p:spPr>
      </p:pic>
      <p:sp>
        <p:nvSpPr>
          <p:cNvPr id="3" name="Flèche gauche 2">
            <a:hlinkClick r:id="rId3" action="ppaction://hlinksldjump"/>
          </p:cNvPr>
          <p:cNvSpPr/>
          <p:nvPr/>
        </p:nvSpPr>
        <p:spPr>
          <a:xfrm>
            <a:off x="11475076" y="5890117"/>
            <a:ext cx="546100" cy="482600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76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971172"/>
          </a:xfrm>
        </p:spPr>
        <p:txBody>
          <a:bodyPr/>
          <a:lstStyle/>
          <a:p>
            <a:r>
              <a:rPr lang="fr-FR" b="1" dirty="0">
                <a:solidFill>
                  <a:srgbClr val="99CB38">
                    <a:lumMod val="75000"/>
                  </a:srgbClr>
                </a:solidFill>
              </a:rPr>
              <a:t>Des champs d’apprentissage </a:t>
            </a:r>
            <a:r>
              <a:rPr lang="fr-FR" b="1" dirty="0">
                <a:solidFill>
                  <a:srgbClr val="455F51"/>
                </a:solidFill>
              </a:rPr>
              <a:t>pour construire des compétences intégrant des dimensions :</a:t>
            </a:r>
            <a:r>
              <a:rPr lang="fr-FR" b="1" dirty="0">
                <a:solidFill>
                  <a:srgbClr val="99CB38">
                    <a:lumMod val="75000"/>
                  </a:srgbClr>
                </a:solidFill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474259"/>
            <a:ext cx="8915400" cy="2710822"/>
          </a:xfrm>
        </p:spPr>
        <p:txBody>
          <a:bodyPr/>
          <a:lstStyle/>
          <a:p>
            <a:r>
              <a:rPr lang="fr-FR" sz="4800" dirty="0">
                <a:solidFill>
                  <a:srgbClr val="002060"/>
                </a:solidFill>
              </a:rPr>
              <a:t>Motrices</a:t>
            </a:r>
          </a:p>
          <a:p>
            <a:r>
              <a:rPr lang="fr-FR" sz="4800" dirty="0">
                <a:solidFill>
                  <a:srgbClr val="002060"/>
                </a:solidFill>
              </a:rPr>
              <a:t>Méthodologiques</a:t>
            </a:r>
          </a:p>
          <a:p>
            <a:r>
              <a:rPr lang="fr-FR" sz="4800">
                <a:solidFill>
                  <a:srgbClr val="002060"/>
                </a:solidFill>
              </a:rPr>
              <a:t>Sociales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7570" y="5489993"/>
            <a:ext cx="9957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en s’appuyant sur des APSA diversifiées.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01826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262" y="70024"/>
            <a:ext cx="9928606" cy="61891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44203" y="6351311"/>
            <a:ext cx="10281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http://www.circ-ien-andolsheim.ac-strasbourg.fr/spip.php?article259</a:t>
            </a:r>
          </a:p>
        </p:txBody>
      </p:sp>
    </p:spTree>
    <p:extLst>
      <p:ext uri="{BB962C8B-B14F-4D97-AF65-F5344CB8AC3E}">
        <p14:creationId xmlns:p14="http://schemas.microsoft.com/office/powerpoint/2010/main" val="35232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E6750982-ED7A-44C8-A6EF-31C203D8C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831" y="451261"/>
            <a:ext cx="11290618" cy="543622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713A876-1C5B-4516-9701-C9D11AA57B10}"/>
              </a:ext>
            </a:extLst>
          </p:cNvPr>
          <p:cNvSpPr/>
          <p:nvPr/>
        </p:nvSpPr>
        <p:spPr>
          <a:xfrm>
            <a:off x="5983976" y="6037407"/>
            <a:ext cx="5211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http://eduscol.education.fr/cid100041/eps-c3.html</a:t>
            </a:r>
          </a:p>
        </p:txBody>
      </p:sp>
    </p:spTree>
    <p:extLst>
      <p:ext uri="{BB962C8B-B14F-4D97-AF65-F5344CB8AC3E}">
        <p14:creationId xmlns:p14="http://schemas.microsoft.com/office/powerpoint/2010/main" val="359073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03388" y="1412875"/>
            <a:ext cx="10071100" cy="4572000"/>
          </a:xfrm>
        </p:spPr>
        <p:txBody>
          <a:bodyPr rtlCol="0">
            <a:noAutofit/>
          </a:bodyPr>
          <a:lstStyle/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Pratiquer </a:t>
            </a: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le langage oral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en utilisant un vocabulaire adapté, </a:t>
            </a: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spécifique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pour décrire les actions réalisées, exprimer les émotions ressenties 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Donner du sens à des </a:t>
            </a: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notions mathématiques 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en utilisant différents modes de représentation des performances, les comparer 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Mettre en pratique les </a:t>
            </a: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activités de repérage ou de déplacement 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travaillées en mathématiques et en géographie par les activités d’orientation.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L’EPS participe à </a:t>
            </a: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l'éducation à la santé 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(besoins en énergie, fonctionnement des muscles et des articulations...) et à la </a:t>
            </a: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sécurité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(APS, APER...).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Favoriser les </a:t>
            </a: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comportements citoyens 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(respecter les autres, refuser les discriminations, regarder avec bienveillance la prestation de camarades, développer de l'empathie, participer à une rencontre…)</a:t>
            </a:r>
            <a:endParaRPr lang="fr-FR" sz="2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016125" y="300038"/>
            <a:ext cx="9459913" cy="857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Des Croisements entre enseignements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8200" y="1319937"/>
            <a:ext cx="9499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• 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Guide de la vie scolaire</a:t>
            </a:r>
          </a:p>
          <a:p>
            <a:endParaRPr lang="fr-FR" dirty="0"/>
          </a:p>
          <a:p>
            <a:r>
              <a:rPr lang="fr-FR" dirty="0">
                <a:hlinkClick r:id="rId2"/>
              </a:rPr>
              <a:t>https://www.ac-strasbourg.fr/dsden68/</a:t>
            </a:r>
            <a:r>
              <a:rPr lang="fr-FR" dirty="0"/>
              <a:t> </a:t>
            </a:r>
          </a:p>
          <a:p>
            <a:pPr lvl="1">
              <a:buFont typeface="Wingdings"/>
              <a:buChar char="à"/>
            </a:pPr>
            <a:r>
              <a:rPr lang="fr-FR" dirty="0" smtClean="0">
                <a:sym typeface="Wingdings" pitchFamily="2" charset="2"/>
              </a:rPr>
              <a:t> Espaces réservés DSDEN68</a:t>
            </a:r>
            <a:endParaRPr lang="fr-FR" dirty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fr-FR" dirty="0">
                <a:sym typeface="Wingdings" pitchFamily="2" charset="2"/>
              </a:rPr>
              <a:t> </a:t>
            </a:r>
            <a:r>
              <a:rPr lang="fr-FR" dirty="0" smtClean="0">
                <a:sym typeface="Wingdings" pitchFamily="2" charset="2"/>
              </a:rPr>
              <a:t>D</a:t>
            </a:r>
            <a:r>
              <a:rPr lang="fr-FR" dirty="0" smtClean="0">
                <a:sym typeface="Wingdings" pitchFamily="2" charset="2"/>
              </a:rPr>
              <a:t>irecteurs, enseignants </a:t>
            </a:r>
            <a:r>
              <a:rPr lang="fr-FR" dirty="0">
                <a:sym typeface="Wingdings" pitchFamily="2" charset="2"/>
              </a:rPr>
              <a:t>du premier degré</a:t>
            </a:r>
          </a:p>
          <a:p>
            <a:pPr lvl="1"/>
            <a:r>
              <a:rPr lang="fr-FR" dirty="0">
                <a:sym typeface="Wingdings" pitchFamily="2" charset="2"/>
              </a:rPr>
              <a:t>	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Nom d’utilisateur : initiale prénom+nom</a:t>
            </a:r>
          </a:p>
          <a:p>
            <a:pPr lvl="1"/>
            <a:r>
              <a:rPr lang="fr-FR" sz="2400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	Mot de passe : </a:t>
            </a:r>
            <a:r>
              <a:rPr lang="fr-FR" sz="2400" dirty="0" err="1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Numen</a:t>
            </a:r>
            <a:endParaRPr lang="fr-FR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dirty="0"/>
              <a:t> </a:t>
            </a:r>
            <a:r>
              <a:rPr lang="fr-FR" dirty="0" smtClean="0"/>
              <a:t>       </a:t>
            </a:r>
            <a:r>
              <a:rPr lang="fr-FR" dirty="0" smtClean="0">
                <a:sym typeface="Wingdings" panose="05000000000000000000" pitchFamily="2" charset="2"/>
              </a:rPr>
              <a:t> Textes règlementaires</a:t>
            </a:r>
            <a:endParaRPr lang="fr-FR" dirty="0"/>
          </a:p>
          <a:p>
            <a:endParaRPr lang="fr-FR" dirty="0"/>
          </a:p>
          <a:p>
            <a:r>
              <a:rPr lang="fr-FR" dirty="0"/>
              <a:t>• 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Cadre réglementaire départemental</a:t>
            </a:r>
          </a:p>
          <a:p>
            <a:endParaRPr lang="fr-FR" dirty="0"/>
          </a:p>
          <a:p>
            <a:r>
              <a:rPr lang="fr-FR" dirty="0">
                <a:hlinkClick r:id="rId3"/>
              </a:rPr>
              <a:t>http://www.eps68.site.ac-strasbourg.fr/cadre-reglementaire-departemental-en-eps</a:t>
            </a:r>
            <a:r>
              <a:rPr lang="fr-FR" dirty="0" smtClean="0">
                <a:hlinkClick r:id="rId3"/>
              </a:rPr>
              <a:t>/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• 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Demander un avis au CPC EPS de la circonscription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778000" y="533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LES REFLEXES ADMINISTRATIFS</a:t>
            </a:r>
          </a:p>
        </p:txBody>
      </p:sp>
      <p:sp>
        <p:nvSpPr>
          <p:cNvPr id="4" name="Flèche droite 3">
            <a:hlinkClick r:id="rId4" action="ppaction://hlinksldjump"/>
          </p:cNvPr>
          <p:cNvSpPr/>
          <p:nvPr/>
        </p:nvSpPr>
        <p:spPr>
          <a:xfrm>
            <a:off x="5905500" y="1422400"/>
            <a:ext cx="431800" cy="3048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>
            <a:hlinkClick r:id="rId5" action="ppaction://hlinksldjump"/>
          </p:cNvPr>
          <p:cNvSpPr/>
          <p:nvPr/>
        </p:nvSpPr>
        <p:spPr>
          <a:xfrm>
            <a:off x="6540500" y="5092700"/>
            <a:ext cx="431800" cy="3048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3200" y="533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  <a:latin typeface="Century Gothic" pitchFamily="34" charset="0"/>
              </a:rPr>
              <a:t>LE CADRE REGLEMENTAIRE EPS 68</a:t>
            </a:r>
          </a:p>
        </p:txBody>
      </p:sp>
      <p:sp>
        <p:nvSpPr>
          <p:cNvPr id="3" name="Rectangle 2"/>
          <p:cNvSpPr/>
          <p:nvPr/>
        </p:nvSpPr>
        <p:spPr>
          <a:xfrm>
            <a:off x="1689100" y="1154837"/>
            <a:ext cx="99695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• </a:t>
            </a:r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Précise les taux d’encadrement </a:t>
            </a:r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en fonction du type de sortie et du type d’activité</a:t>
            </a:r>
          </a:p>
          <a:p>
            <a:endParaRPr lang="fr-FR" sz="28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fr-FR" sz="2800" dirty="0">
                <a:solidFill>
                  <a:schemeClr val="accent3">
                    <a:lumMod val="75000"/>
                  </a:schemeClr>
                </a:solidFill>
              </a:rPr>
              <a:t>• </a:t>
            </a:r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Précise les différents types d’activités en EPS : </a:t>
            </a:r>
          </a:p>
          <a:p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	- les activités interdites</a:t>
            </a:r>
          </a:p>
          <a:p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	</a:t>
            </a:r>
            <a:r>
              <a:rPr lang="fr-FR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 </a:t>
            </a:r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les activités à encadrement renforcé</a:t>
            </a:r>
          </a:p>
          <a:p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		°</a:t>
            </a:r>
            <a:r>
              <a:rPr lang="fr-FR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avec obligatoirement </a:t>
            </a:r>
            <a:r>
              <a:rPr lang="fr-FR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un intervenant agréé </a:t>
            </a:r>
          </a:p>
          <a:p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	</a:t>
            </a:r>
            <a:r>
              <a:rPr lang="fr-FR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		ou </a:t>
            </a:r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à un autre </a:t>
            </a:r>
            <a:r>
              <a:rPr lang="fr-FR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enseignant</a:t>
            </a:r>
          </a:p>
          <a:p>
            <a:pPr lvl="0"/>
            <a:r>
              <a:rPr lang="fr-FR" sz="2800" dirty="0" smtClean="0">
                <a:solidFill>
                  <a:srgbClr val="37A76F">
                    <a:lumMod val="75000"/>
                  </a:srgbClr>
                </a:solidFill>
                <a:latin typeface="Calibri" pitchFamily="34" charset="0"/>
              </a:rPr>
              <a:t>	- </a:t>
            </a:r>
            <a:r>
              <a:rPr lang="fr-FR" sz="2800" dirty="0">
                <a:solidFill>
                  <a:srgbClr val="37A76F">
                    <a:lumMod val="75000"/>
                  </a:srgbClr>
                </a:solidFill>
                <a:latin typeface="Calibri" pitchFamily="34" charset="0"/>
              </a:rPr>
              <a:t>les activités ne nécessitant pas d’encadrement renforcé 	</a:t>
            </a:r>
            <a:r>
              <a:rPr lang="fr-FR" sz="2400" i="1" dirty="0">
                <a:solidFill>
                  <a:srgbClr val="37A76F">
                    <a:lumMod val="75000"/>
                  </a:srgbClr>
                </a:solidFill>
                <a:latin typeface="Calibri" pitchFamily="34" charset="0"/>
              </a:rPr>
              <a:t>(athlétisme, gymnastique, sports collectifs, activités 	d’expression,…)</a:t>
            </a:r>
          </a:p>
          <a:p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>
            <a:off x="4838700" y="1689100"/>
            <a:ext cx="533400" cy="4445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>
            <a:hlinkClick r:id="rId3" action="ppaction://hlinksldjump"/>
          </p:cNvPr>
          <p:cNvSpPr/>
          <p:nvPr/>
        </p:nvSpPr>
        <p:spPr>
          <a:xfrm>
            <a:off x="6553200" y="2882900"/>
            <a:ext cx="533400" cy="4445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>
            <a:hlinkClick r:id="rId4" action="ppaction://hlinksldjump"/>
          </p:cNvPr>
          <p:cNvSpPr/>
          <p:nvPr/>
        </p:nvSpPr>
        <p:spPr>
          <a:xfrm>
            <a:off x="10210621" y="3678605"/>
            <a:ext cx="533400" cy="4445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3200" y="533400"/>
            <a:ext cx="942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LE CADRE REGLEMENTAIRE PRECISE LA NOTION D’AGREMENT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689100" y="1154837"/>
            <a:ext cx="9969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endParaRPr lang="fr-FR" sz="28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1876336"/>
            <a:ext cx="102997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  <a:latin typeface="Calibri" pitchFamily="34" charset="0"/>
              </a:rPr>
              <a:t>•  Tout intervenant bénévole ou rémunéré doit être agréé </a:t>
            </a:r>
            <a:r>
              <a:rPr lang="fr-FR" sz="3200" dirty="0">
                <a:solidFill>
                  <a:srgbClr val="0070C0"/>
                </a:solidFill>
                <a:latin typeface="Calibri" pitchFamily="34" charset="0"/>
              </a:rPr>
              <a:t>s'il </a:t>
            </a:r>
            <a:r>
              <a:rPr lang="fr-FR" sz="3200" b="1" dirty="0">
                <a:solidFill>
                  <a:srgbClr val="0070C0"/>
                </a:solidFill>
                <a:latin typeface="Calibri" pitchFamily="34" charset="0"/>
              </a:rPr>
              <a:t>participe à l’enseignement d’activités physiques sur plusieurs séances</a:t>
            </a:r>
            <a:r>
              <a:rPr lang="fr-FR" sz="2400" dirty="0">
                <a:solidFill>
                  <a:srgbClr val="0070C0"/>
                </a:solidFill>
                <a:latin typeface="Calibri" pitchFamily="34" charset="0"/>
              </a:rPr>
              <a:t>. </a:t>
            </a:r>
          </a:p>
          <a:p>
            <a:endParaRPr lang="fr-FR" sz="24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buFont typeface="Wingdings"/>
              <a:buChar char="à"/>
            </a:pPr>
            <a:r>
              <a:rPr lang="fr-FR" sz="2400" dirty="0">
                <a:solidFill>
                  <a:srgbClr val="0070C0"/>
                </a:solidFill>
                <a:latin typeface="Calibri" pitchFamily="34" charset="0"/>
              </a:rPr>
              <a:t>élaboration d’un </a:t>
            </a:r>
            <a:r>
              <a:rPr lang="fr-FR" sz="2400" b="1" dirty="0">
                <a:solidFill>
                  <a:srgbClr val="0070C0"/>
                </a:solidFill>
                <a:latin typeface="Calibri" pitchFamily="34" charset="0"/>
              </a:rPr>
              <a:t>Projet d’activité </a:t>
            </a:r>
            <a:r>
              <a:rPr lang="fr-FR" sz="2400" dirty="0">
                <a:solidFill>
                  <a:srgbClr val="0070C0"/>
                </a:solidFill>
                <a:latin typeface="Calibri" pitchFamily="34" charset="0"/>
              </a:rPr>
              <a:t>soumis à l'accord du directeur, avec copie pour information à l’IEN</a:t>
            </a:r>
          </a:p>
          <a:p>
            <a:endParaRPr lang="fr-FR" sz="24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L’intervenant extérieur :</a:t>
            </a:r>
          </a:p>
          <a:p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ne se substitue pas à l’enseignant.</a:t>
            </a:r>
          </a:p>
          <a:p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Il est placé sous son autorité quelles que soient ses compétences et ses qualifications.</a:t>
            </a:r>
          </a:p>
          <a:p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apporte un éclairage technique</a:t>
            </a:r>
            <a:endParaRPr lang="fr-FR" sz="2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Vert jaun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454</TotalTime>
  <Words>678</Words>
  <Application>Microsoft Office PowerPoint</Application>
  <PresentationFormat>Grand écran</PresentationFormat>
  <Paragraphs>113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Wingdings</vt:lpstr>
      <vt:lpstr>Wingdings 3</vt:lpstr>
      <vt:lpstr>Brin</vt:lpstr>
      <vt:lpstr>L’EPS : ses finalités</vt:lpstr>
      <vt:lpstr>Un parcours de formation constitué de 4 champs d’apprentissage (CA) complémentaires : </vt:lpstr>
      <vt:lpstr>Des champs d’apprentissage pour construire des compétences intégrant des dimensions : </vt:lpstr>
      <vt:lpstr>Présentation PowerPoint</vt:lpstr>
      <vt:lpstr>Présentation PowerPoint</vt:lpstr>
      <vt:lpstr>Des Croisements entre enseignements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L’EPS : ses finalités</dc:title>
  <dc:creator>Metz Catherine</dc:creator>
  <cp:lastModifiedBy>rreinlen</cp:lastModifiedBy>
  <cp:revision>76</cp:revision>
  <cp:lastPrinted>2016-05-17T13:22:55Z</cp:lastPrinted>
  <dcterms:created xsi:type="dcterms:W3CDTF">2016-03-16T08:51:05Z</dcterms:created>
  <dcterms:modified xsi:type="dcterms:W3CDTF">2019-07-23T09:09:49Z</dcterms:modified>
</cp:coreProperties>
</file>